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77" r:id="rId13"/>
    <p:sldId id="274" r:id="rId14"/>
    <p:sldId id="275" r:id="rId15"/>
    <p:sldId id="276" r:id="rId16"/>
    <p:sldId id="278" r:id="rId17"/>
    <p:sldId id="270" r:id="rId18"/>
  </p:sldIdLst>
  <p:sldSz cx="12192000" cy="6858000"/>
  <p:notesSz cx="6834188" cy="99790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C5DC1-4510-4BC2-8BE3-56140050FE0D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60D1-466D-4598-A199-1F265C0BF9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806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54EBB-2815-4306-B31A-85201416FC8F}" type="datetimeFigureOut">
              <a:rPr lang="it-IT" smtClean="0"/>
              <a:t>18/12/2015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3419" y="4802406"/>
            <a:ext cx="546735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D261B-DB29-40FB-9826-98738AFD41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63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58825"/>
            <a:ext cx="6648450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9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82563" y="849313"/>
            <a:ext cx="7442201" cy="41862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6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58825"/>
            <a:ext cx="6648450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58825"/>
            <a:ext cx="6648450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7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58825"/>
            <a:ext cx="6648450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4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3" y="758825"/>
            <a:ext cx="6648450" cy="3740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BA94-8AF2-4675-88D9-634C113BD0B8}" type="datetimeFigureOut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6EE3-E9DF-4D1C-953D-99FBB32F5CCD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00E9-CC0F-473A-81DC-11B75C15A3C4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0444-4980-421F-9076-BDE3E4F067C1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CEA5-8F45-4BE0-B30B-AB005132624C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7553-2873-43CF-B008-342476AEDEB3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8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1" y="6351"/>
            <a:ext cx="10869084" cy="1433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9372-51ED-4EC1-9E77-AD6EDEE00772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1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0" y="1935164"/>
            <a:ext cx="10972800" cy="438943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FD88-2A49-4FAB-B3D2-57D379BB815C}" type="datetimeFigureOut">
              <a:rPr lang="en-GB"/>
              <a:pPr>
                <a:defRPr/>
              </a:pPr>
              <a:t>18/12/2015</a:t>
            </a:fld>
            <a:endParaRPr lang="en-GB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3E5F0-DCAE-4BAC-8BD4-BA34F94D1220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6696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87D0-9F05-4361-81BA-703BF71F7758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5AB4-C9F2-4FE9-90E8-CED0E5764968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9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AF2C-A51D-496A-B191-5AECF3B1DDAA}" type="datetimeFigureOut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A6B0-C9AD-4FDD-AB2C-FE2B150B4BBE}" type="slidenum">
              <a:rPr lang="en-GB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60C9-FAE1-4D6B-B0DF-54A49C67F2F1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341C-FA59-46D9-91B7-7787CE5FA827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8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1543-7995-491D-BE36-61A41FE5A81A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ED6B-A040-4D75-A02C-F1C935C76ED2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4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C59D-D638-4025-9CBE-8751315B9AB4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6F46-F082-4F3A-BCA0-D0FF7348BE59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4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B635-AB2E-4373-AB7C-E246D16C342B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9D32A-612F-401E-85D0-F3982A82422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AD07-ACA3-4E1C-A6D8-B673EC2B2B76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1438-BC70-4CE7-AEAC-E5B2BE451BB0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4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8282-3698-4248-A23D-C5DB6E777D52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61CE3-9360-417E-9FAD-2D86C9099DD8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6FB2FF-AE08-4673-9329-53923FFDFD57}" type="datetimeFigureOut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18/12/2015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D40C5-DD3D-427E-9596-3A9E732EF2AE}" type="slidenum">
              <a:rPr lang="en-GB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50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9144000" cy="241744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Cooperazione internazionale</a:t>
            </a:r>
            <a:br>
              <a:rPr lang="it-IT" dirty="0" smtClean="0"/>
            </a:br>
            <a:r>
              <a:rPr lang="it-IT" dirty="0" smtClean="0"/>
              <a:t>Attività di ricerca </a:t>
            </a:r>
            <a:br>
              <a:rPr lang="it-IT" dirty="0" smtClean="0"/>
            </a:br>
            <a:r>
              <a:rPr lang="it-IT" dirty="0" smtClean="0"/>
              <a:t>I.I.S.S. Camillo Golgi Brescia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293096"/>
            <a:ext cx="9144000" cy="1752600"/>
          </a:xfrm>
        </p:spPr>
        <p:txBody>
          <a:bodyPr/>
          <a:lstStyle/>
          <a:p>
            <a:pPr algn="ctr"/>
            <a:r>
              <a:rPr lang="it-IT" i="1" dirty="0" smtClean="0"/>
              <a:t>4 B Biotecnologie Sanitarie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07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938213"/>
            <a:ext cx="81534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800" b="1" cap="small" dirty="0" err="1">
                <a:latin typeface="+mn-lt"/>
                <a:ea typeface="Verdana" pitchFamily="34" charset="0"/>
                <a:cs typeface="Verdana" pitchFamily="34" charset="0"/>
              </a:rPr>
              <a:t>Attivita’</a:t>
            </a:r>
            <a:r>
              <a:rPr lang="it-IT" sz="4800" b="1" cap="small" dirty="0">
                <a:latin typeface="+mn-lt"/>
                <a:ea typeface="Verdana" pitchFamily="34" charset="0"/>
                <a:cs typeface="Verdana" pitchFamily="34" charset="0"/>
              </a:rPr>
              <a:t> di Ricerca	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1845892"/>
            <a:ext cx="8586788" cy="935037"/>
          </a:xfrm>
        </p:spPr>
        <p:txBody>
          <a:bodyPr/>
          <a:lstStyle/>
          <a:p>
            <a:pPr marL="317500" indent="-317500" algn="just" eaLnBrk="1" hangingPunct="1"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>
                <a:ea typeface="Verdana" pitchFamily="34" charset="0"/>
                <a:cs typeface="Verdana" pitchFamily="34" charset="0"/>
              </a:rPr>
              <a:t>Determinazione dell’influenza del tempo di stoccaggio dell’acqua nel recipiente di trasporto sulla contaminazione </a:t>
            </a:r>
            <a:r>
              <a:rPr lang="it-IT" sz="2800" dirty="0" smtClean="0">
                <a:ea typeface="Verdana" pitchFamily="34" charset="0"/>
                <a:cs typeface="Verdana" pitchFamily="34" charset="0"/>
              </a:rPr>
              <a:t>microbiologica</a:t>
            </a:r>
            <a:endParaRPr lang="it-IT" sz="28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703388" y="4060230"/>
            <a:ext cx="8496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00" indent="-317500" algn="just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>
                <a:solidFill>
                  <a:prstClr val="black"/>
                </a:solidFill>
                <a:cs typeface="Arial" charset="0"/>
              </a:rPr>
              <a:t>Determinazione della migliore tecnica di pulizia della tanica di </a:t>
            </a: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trasporto (</a:t>
            </a:r>
            <a:r>
              <a:rPr lang="it-IT" sz="2800" dirty="0" err="1" smtClean="0">
                <a:solidFill>
                  <a:prstClr val="black"/>
                </a:solidFill>
                <a:cs typeface="Arial" charset="0"/>
              </a:rPr>
              <a:t>a.s.</a:t>
            </a: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 2015/16)</a:t>
            </a:r>
            <a:endParaRPr lang="it-IT" sz="28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42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887413"/>
            <a:ext cx="81534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800" b="1" cap="small" dirty="0" err="1">
                <a:latin typeface="+mn-lt"/>
                <a:ea typeface="Verdana" pitchFamily="34" charset="0"/>
                <a:cs typeface="Verdana" pitchFamily="34" charset="0"/>
              </a:rPr>
              <a:t>Attivita’</a:t>
            </a:r>
            <a:r>
              <a:rPr lang="it-IT" sz="4800" b="1" cap="small" dirty="0">
                <a:latin typeface="+mn-lt"/>
                <a:ea typeface="Verdana" pitchFamily="34" charset="0"/>
                <a:cs typeface="Verdana" pitchFamily="34" charset="0"/>
              </a:rPr>
              <a:t> di Ricerca	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820863" y="1654077"/>
            <a:ext cx="84963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>
                <a:solidFill>
                  <a:prstClr val="black"/>
                </a:solidFill>
                <a:cs typeface="Arial" charset="0"/>
              </a:rPr>
              <a:t>Determinazione della migliore tecnica di pulizia della tanica di trasporto: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Ø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>
                <a:solidFill>
                  <a:prstClr val="black"/>
                </a:solidFill>
                <a:cs typeface="Arial" charset="0"/>
              </a:rPr>
              <a:t>Nessun lavaggio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Ø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>
                <a:solidFill>
                  <a:prstClr val="black"/>
                </a:solidFill>
                <a:cs typeface="Arial" charset="0"/>
              </a:rPr>
              <a:t>Lavaggio con sola acqua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Ø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>
                <a:solidFill>
                  <a:prstClr val="black"/>
                </a:solidFill>
                <a:cs typeface="Arial" charset="0"/>
              </a:rPr>
              <a:t>Lavaggio con acqua e sapone neutro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Ø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>
                <a:solidFill>
                  <a:prstClr val="black"/>
                </a:solidFill>
                <a:cs typeface="Arial" charset="0"/>
              </a:rPr>
              <a:t>Lavaggio con ghiaia e sapone neutro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Ø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>
                <a:solidFill>
                  <a:prstClr val="black"/>
                </a:solidFill>
                <a:cs typeface="Arial" charset="0"/>
              </a:rPr>
              <a:t>Lavaggio con disinfettante (cloro o candeggina</a:t>
            </a: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2540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874713"/>
            <a:ext cx="81534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800" b="1" cap="small" dirty="0" err="1">
                <a:latin typeface="+mn-lt"/>
                <a:ea typeface="Verdana" pitchFamily="34" charset="0"/>
                <a:cs typeface="Verdana" pitchFamily="34" charset="0"/>
              </a:rPr>
              <a:t>Attivita’</a:t>
            </a:r>
            <a:r>
              <a:rPr lang="it-IT" sz="4800" b="1" cap="small" dirty="0">
                <a:latin typeface="+mn-lt"/>
                <a:ea typeface="Verdana" pitchFamily="34" charset="0"/>
                <a:cs typeface="Verdana" pitchFamily="34" charset="0"/>
              </a:rPr>
              <a:t> di Ricerca	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820863" y="2492277"/>
            <a:ext cx="84963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Riempimento di </a:t>
            </a:r>
            <a:r>
              <a:rPr lang="it-IT" sz="2800" dirty="0">
                <a:solidFill>
                  <a:prstClr val="black"/>
                </a:solidFill>
                <a:cs typeface="Arial" charset="0"/>
              </a:rPr>
              <a:t>ciascuna </a:t>
            </a: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tanica, </a:t>
            </a:r>
            <a:r>
              <a:rPr lang="it-IT" sz="2800" dirty="0">
                <a:solidFill>
                  <a:prstClr val="black"/>
                </a:solidFill>
                <a:cs typeface="Arial" charset="0"/>
              </a:rPr>
              <a:t>d</a:t>
            </a: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opo il lavaggio, con acqua fresca e determinazione dei seguenti parametri:</a:t>
            </a:r>
            <a:endParaRPr lang="it-IT" sz="2800" dirty="0">
              <a:solidFill>
                <a:prstClr val="black"/>
              </a:solidFill>
              <a:cs typeface="Arial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Ø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Carica Batterica Totale a 36°C</a:t>
            </a:r>
            <a:endParaRPr lang="it-IT" sz="2800" dirty="0">
              <a:solidFill>
                <a:prstClr val="black"/>
              </a:solidFill>
              <a:cs typeface="Arial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Ø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Coliformi totali e fecali</a:t>
            </a:r>
            <a:endParaRPr lang="it-IT" sz="2800" dirty="0">
              <a:solidFill>
                <a:prstClr val="black"/>
              </a:solidFill>
              <a:cs typeface="Arial" charset="0"/>
            </a:endParaRP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Ø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sz="2800" dirty="0" smtClean="0">
                <a:solidFill>
                  <a:prstClr val="black"/>
                </a:solidFill>
                <a:cs typeface="Arial" charset="0"/>
              </a:rPr>
              <a:t>Enterococchi</a:t>
            </a:r>
            <a:endParaRPr lang="it-IT" sz="28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68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5013326"/>
            <a:ext cx="25193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3789364"/>
            <a:ext cx="11509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9"/>
          <a:stretch>
            <a:fillRect/>
          </a:stretch>
        </p:blipFill>
        <p:spPr bwMode="auto">
          <a:xfrm>
            <a:off x="7751763" y="2349501"/>
            <a:ext cx="23241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008" name="Group 24"/>
          <p:cNvGraphicFramePr>
            <a:graphicFrameLocks noGrp="1"/>
          </p:cNvGraphicFramePr>
          <p:nvPr>
            <p:ph type="tbl" idx="1"/>
          </p:nvPr>
        </p:nvGraphicFramePr>
        <p:xfrm>
          <a:off x="1919289" y="1916114"/>
          <a:ext cx="5616575" cy="4516437"/>
        </p:xfrm>
        <a:graphic>
          <a:graphicData uri="http://schemas.openxmlformats.org/drawingml/2006/table">
            <a:tbl>
              <a:tblPr/>
              <a:tblGrid>
                <a:gridCol w="2808287"/>
                <a:gridCol w="2808288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Parametro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Metodica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Coliformi totali e fecali (indice di contaminazione fecale)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Filtrazione di 100 mL di acqua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Streptococchi fecali (indice di contaminazione fecale)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Filtrazione di 100 mL di acqua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Carica microbica totale mesofila a 36°C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Agar Germi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2" name="Text Box 25"/>
          <p:cNvSpPr txBox="1">
            <a:spLocks noChangeArrowheads="1"/>
          </p:cNvSpPr>
          <p:nvPr/>
        </p:nvSpPr>
        <p:spPr bwMode="auto">
          <a:xfrm>
            <a:off x="2208214" y="908050"/>
            <a:ext cx="7850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chemeClr val="tx2"/>
                </a:solidFill>
              </a:rPr>
              <a:t>SPERIMENTAZIONE MICROBIOLOGICA</a:t>
            </a:r>
          </a:p>
        </p:txBody>
      </p:sp>
    </p:spTree>
    <p:extLst>
      <p:ext uri="{BB962C8B-B14F-4D97-AF65-F5344CB8AC3E}">
        <p14:creationId xmlns:p14="http://schemas.microsoft.com/office/powerpoint/2010/main" val="30630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sotw9_temp0"/>
          <p:cNvPicPr>
            <a:picLocks noChangeAspect="1" noChangeArrowheads="1"/>
          </p:cNvPicPr>
          <p:nvPr/>
        </p:nvPicPr>
        <p:blipFill>
          <a:blip r:embed="rId2">
            <a:lum bright="-3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636839"/>
            <a:ext cx="61198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008439" y="765175"/>
            <a:ext cx="3527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chemeClr val="tx2"/>
                </a:solidFill>
              </a:rPr>
              <a:t>AGAR GERMI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292601"/>
            <a:ext cx="23939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47851" y="1484314"/>
            <a:ext cx="82089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/>
              <a:t>È una tecnica che prevede la semina per inclusione: si trasferisce il campione in piastre di Petri vuote, si aggiunge il terreno sciolto e raffreddato a circa 50°C, si miscela muovendo la piastra con movimenti circolari. Si lascia solidificare il terreno e dopo l’incubazione si contano le colonie cresciute</a:t>
            </a:r>
          </a:p>
        </p:txBody>
      </p:sp>
    </p:spTree>
    <p:extLst>
      <p:ext uri="{BB962C8B-B14F-4D97-AF65-F5344CB8AC3E}">
        <p14:creationId xmlns:p14="http://schemas.microsoft.com/office/powerpoint/2010/main" val="4416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14600" y="90805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200" b="1" dirty="0">
                <a:solidFill>
                  <a:schemeClr val="tx2"/>
                </a:solidFill>
              </a:rPr>
              <a:t>FILTRAZIONE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59375" y="1844675"/>
            <a:ext cx="1828800" cy="1828800"/>
            <a:chOff x="1296" y="1200"/>
            <a:chExt cx="1152" cy="1152"/>
          </a:xfrm>
        </p:grpSpPr>
        <p:pic>
          <p:nvPicPr>
            <p:cNvPr id="22552" name="Picture 4" descr="msotw9_temp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00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3" name="Text Box 5"/>
            <p:cNvSpPr txBox="1">
              <a:spLocks noChangeArrowheads="1"/>
            </p:cNvSpPr>
            <p:nvPr/>
          </p:nvSpPr>
          <p:spPr bwMode="auto">
            <a:xfrm>
              <a:off x="1968" y="120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991600" y="2276475"/>
            <a:ext cx="1676400" cy="1384300"/>
            <a:chOff x="4656" y="2614"/>
            <a:chExt cx="1056" cy="872"/>
          </a:xfrm>
        </p:grpSpPr>
        <p:pic>
          <p:nvPicPr>
            <p:cNvPr id="22550" name="Picture 13" descr="msotw9_temp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14"/>
              <a:ext cx="809" cy="87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1" name="Text Box 14"/>
            <p:cNvSpPr txBox="1">
              <a:spLocks noChangeArrowheads="1"/>
            </p:cNvSpPr>
            <p:nvPr/>
          </p:nvSpPr>
          <p:spPr bwMode="auto">
            <a:xfrm>
              <a:off x="5424" y="310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44052" name="Picture 20" descr="filtraz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221163"/>
            <a:ext cx="277495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6" name="Picture 24" descr="ANd9GcT3BlIWhlkMQ6WZmJ3pNDQDeRtnbuGwPGgiLlX4MYhQgtLBetbg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4292600"/>
            <a:ext cx="161131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703388" y="1412876"/>
            <a:ext cx="1663700" cy="2405063"/>
            <a:chOff x="204" y="917"/>
            <a:chExt cx="1048" cy="1515"/>
          </a:xfrm>
        </p:grpSpPr>
        <p:pic>
          <p:nvPicPr>
            <p:cNvPr id="22546" name="Picture 28" descr="msotw9_temp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17"/>
              <a:ext cx="9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30" descr="msotw9_temp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80"/>
              <a:ext cx="9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Text Box 31"/>
            <p:cNvSpPr txBox="1">
              <a:spLocks noChangeArrowheads="1"/>
            </p:cNvSpPr>
            <p:nvPr/>
          </p:nvSpPr>
          <p:spPr bwMode="auto">
            <a:xfrm>
              <a:off x="884" y="173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549" name="AutoShape 32"/>
            <p:cNvSpPr>
              <a:spLocks noChangeArrowheads="1"/>
            </p:cNvSpPr>
            <p:nvPr/>
          </p:nvSpPr>
          <p:spPr bwMode="auto">
            <a:xfrm rot="-10571243">
              <a:off x="706" y="1280"/>
              <a:ext cx="227" cy="4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65 w 21600"/>
                <a:gd name="T13" fmla="*/ 2912 h 21600"/>
                <a:gd name="T14" fmla="*/ 18270 w 21600"/>
                <a:gd name="T15" fmla="*/ 926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503614" y="1484313"/>
            <a:ext cx="1538287" cy="2305050"/>
            <a:chOff x="1420" y="980"/>
            <a:chExt cx="969" cy="1452"/>
          </a:xfrm>
        </p:grpSpPr>
        <p:pic>
          <p:nvPicPr>
            <p:cNvPr id="22543" name="Picture 34" descr="msotw9_temp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" y="1280"/>
              <a:ext cx="961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35" descr="msotw9_temp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980"/>
              <a:ext cx="789" cy="545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36"/>
            <p:cNvSpPr txBox="1">
              <a:spLocks noChangeArrowheads="1"/>
            </p:cNvSpPr>
            <p:nvPr/>
          </p:nvSpPr>
          <p:spPr bwMode="auto">
            <a:xfrm>
              <a:off x="2101" y="16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175500" y="1341438"/>
            <a:ext cx="2311400" cy="2330450"/>
            <a:chOff x="3560" y="845"/>
            <a:chExt cx="1456" cy="1468"/>
          </a:xfrm>
        </p:grpSpPr>
        <p:pic>
          <p:nvPicPr>
            <p:cNvPr id="22538" name="Picture 38" descr="msotw9_temp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845"/>
              <a:ext cx="77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9" name="Group 46"/>
            <p:cNvGrpSpPr>
              <a:grpSpLocks/>
            </p:cNvGrpSpPr>
            <p:nvPr/>
          </p:nvGrpSpPr>
          <p:grpSpPr bwMode="auto">
            <a:xfrm>
              <a:off x="3560" y="1071"/>
              <a:ext cx="1061" cy="1242"/>
              <a:chOff x="3787" y="1163"/>
              <a:chExt cx="1061" cy="1242"/>
            </a:xfrm>
          </p:grpSpPr>
          <p:pic>
            <p:nvPicPr>
              <p:cNvPr id="22540" name="Picture 39" descr="msotw9_temp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" y="1253"/>
                <a:ext cx="953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4512" y="17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Constantia" panose="0203060205030603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altLang="it-IT" sz="2400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2542" name="AutoShape 41"/>
              <p:cNvSpPr>
                <a:spLocks noChangeArrowheads="1"/>
              </p:cNvSpPr>
              <p:nvPr/>
            </p:nvSpPr>
            <p:spPr bwMode="auto">
              <a:xfrm>
                <a:off x="4331" y="1163"/>
                <a:ext cx="272" cy="4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388 w 21600"/>
                  <a:gd name="T13" fmla="*/ 2912 h 21600"/>
                  <a:gd name="T14" fmla="*/ 18265 w 21600"/>
                  <a:gd name="T15" fmla="*/ 9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63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3700" y="1566545"/>
            <a:ext cx="11379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</a:rPr>
              <a:t>Marta e Alessia </a:t>
            </a:r>
          </a:p>
          <a:p>
            <a:pPr algn="just"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</a:rPr>
              <a:t>Quest’anno, grazie all’incontro con l’Ing. Luca Rondi, anche noi classe 4B del settore chimico biotecnologico dell’Istituto Golgi abbiamo indirettamente partecipato al progetto </a:t>
            </a:r>
            <a:r>
              <a:rPr lang="it-IT" sz="2000" dirty="0" err="1">
                <a:ea typeface="Times New Roman" panose="02020603050405020304" pitchFamily="18" charset="0"/>
              </a:rPr>
              <a:t>CeTAmb</a:t>
            </a:r>
            <a:r>
              <a:rPr lang="it-IT" sz="2000" dirty="0">
                <a:ea typeface="Times New Roman" panose="02020603050405020304" pitchFamily="18" charset="0"/>
              </a:rPr>
              <a:t>-LAB sulla tematica della gestione dell’ambiente nei Paesi a risorse limitate in collaborazione con l’Università di Brescia.</a:t>
            </a:r>
          </a:p>
          <a:p>
            <a:pPr algn="just"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</a:rPr>
              <a:t>Abbiamo avuto la possibilità di vedere più da vicino i metodi per lo stoccaggio dell’acqua che influiscono in modo negativo sulle condizioni igienico-sanitarie dei Paesi a risorse limitate.</a:t>
            </a:r>
          </a:p>
          <a:p>
            <a:pPr algn="just"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</a:rPr>
              <a:t>Il progetto mira a promuovere, in tali paesi, comportamenti corretti e a sradicare cattive abitudini che innalzano in modo spropositato il numero di eventi infettivi dovuti al consumo di acqua contaminata microbiologicamente.</a:t>
            </a:r>
          </a:p>
          <a:p>
            <a:pPr algn="just">
              <a:spcAft>
                <a:spcPts val="0"/>
              </a:spcAft>
            </a:pPr>
            <a:r>
              <a:rPr lang="it-IT" sz="2000" dirty="0">
                <a:ea typeface="Times New Roman" panose="02020603050405020304" pitchFamily="18" charset="0"/>
              </a:rPr>
              <a:t>Attraverso le conclusioni tratte dagli studenti universitari, coinvolti attivamente nel progetto, abbiamo osservato che nei Paesi in oggetto le basi dell’educazione sanitaria, per noi scontate, sono totalmente assenti e che il lavoro dei ricercatori è quello di rieducare queste popolazioni al fine di evitare tali contaminazioni che limitano l’aspetto di vita.</a:t>
            </a:r>
            <a:endParaRPr lang="it-IT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92313" y="874713"/>
            <a:ext cx="8153400" cy="5461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800" b="1" cap="small" dirty="0" smtClean="0">
                <a:latin typeface="+mn-lt"/>
                <a:ea typeface="Verdana" pitchFamily="34" charset="0"/>
                <a:cs typeface="Verdana" pitchFamily="34" charset="0"/>
              </a:rPr>
              <a:t>Il pensiero degli Allievi	</a:t>
            </a:r>
            <a:endParaRPr lang="it-IT" sz="4800" b="1" cap="small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45" y="1233097"/>
            <a:ext cx="3381847" cy="543000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"/>
          <a:stretch/>
        </p:blipFill>
        <p:spPr>
          <a:xfrm>
            <a:off x="2161342" y="1052736"/>
            <a:ext cx="4078674" cy="5820142"/>
          </a:xfrm>
          <a:prstGeom prst="rect">
            <a:avLst/>
          </a:prstGeom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1534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800" b="1" cap="small" dirty="0" err="1">
                <a:latin typeface="+mn-lt"/>
                <a:ea typeface="Verdana" pitchFamily="34" charset="0"/>
                <a:cs typeface="Verdana" pitchFamily="34" charset="0"/>
              </a:rPr>
              <a:t>Attivita’</a:t>
            </a:r>
            <a:r>
              <a:rPr lang="it-IT" sz="4800" b="1" cap="small" dirty="0">
                <a:latin typeface="+mn-lt"/>
                <a:ea typeface="Verdana" pitchFamily="34" charset="0"/>
                <a:cs typeface="Verdana" pitchFamily="34" charset="0"/>
              </a:rPr>
              <a:t> di Ricerca	</a:t>
            </a:r>
          </a:p>
        </p:txBody>
      </p:sp>
      <p:sp>
        <p:nvSpPr>
          <p:cNvPr id="9" name="Ovale 8"/>
          <p:cNvSpPr/>
          <p:nvPr/>
        </p:nvSpPr>
        <p:spPr>
          <a:xfrm>
            <a:off x="2130815" y="3948101"/>
            <a:ext cx="25922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826452" y="2564904"/>
            <a:ext cx="3319261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8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1124745"/>
            <a:ext cx="9144000" cy="1728787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600" b="1" i="1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Dallo studio di caso sul campo…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600" b="1" i="1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&lt;Soluzioni </a:t>
            </a:r>
            <a:r>
              <a:rPr lang="it-IT" sz="3600" b="1" i="1" dirty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appropriate per un approvvigionamento idropotabile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600" b="1" i="1" dirty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“in condizioni di sicurezza”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600" b="1" i="1" dirty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in contesti rurali </a:t>
            </a:r>
            <a:r>
              <a:rPr lang="it-IT" sz="3600" b="1" i="1" dirty="0" smtClean="0">
                <a:solidFill>
                  <a:schemeClr val="accent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dell’Africa&gt;</a:t>
            </a:r>
            <a:endParaRPr lang="it-IT" sz="3600" b="1" i="1" dirty="0">
              <a:solidFill>
                <a:schemeClr val="accent2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703389" y="6119813"/>
            <a:ext cx="18002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0" y="6119813"/>
            <a:ext cx="2160588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33200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9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17 dicembre 2010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441950" y="6119813"/>
            <a:ext cx="3684588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133200" rIns="90000" bIns="45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9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Andrea Andreetti</a:t>
            </a:r>
            <a:r>
              <a:rPr lang="it-IT" sz="19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, tesista CeTAmb</a:t>
            </a:r>
          </a:p>
        </p:txBody>
      </p:sp>
      <p:pic>
        <p:nvPicPr>
          <p:cNvPr id="6150" name="Picture 7" descr="Forages moschea_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9" y="3710607"/>
            <a:ext cx="3815953" cy="286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685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6"/>
          <p:cNvSpPr txBox="1">
            <a:spLocks noChangeArrowheads="1"/>
          </p:cNvSpPr>
          <p:nvPr/>
        </p:nvSpPr>
        <p:spPr bwMode="auto">
          <a:xfrm>
            <a:off x="1524000" y="90805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cs typeface="Arial" charset="0"/>
              </a:rPr>
              <a:t>Fonti d’acqua</a:t>
            </a:r>
            <a:endParaRPr lang="it-IT" sz="2400" b="1" i="1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219" name="Picture 3" descr="D:\Dati\DOTTORATO\Burkina\1° missione\FOTO\Forages école #5\Forage école#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9" y="1844676"/>
            <a:ext cx="31210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CasellaDiTesto 9"/>
          <p:cNvSpPr txBox="1">
            <a:spLocks noChangeArrowheads="1"/>
          </p:cNvSpPr>
          <p:nvPr/>
        </p:nvSpPr>
        <p:spPr bwMode="auto">
          <a:xfrm>
            <a:off x="2135188" y="1504950"/>
            <a:ext cx="309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Pozzi profondi protetti</a:t>
            </a:r>
          </a:p>
        </p:txBody>
      </p:sp>
      <p:sp>
        <p:nvSpPr>
          <p:cNvPr id="9221" name="CasellaDiTesto 10"/>
          <p:cNvSpPr txBox="1">
            <a:spLocks noChangeArrowheads="1"/>
          </p:cNvSpPr>
          <p:nvPr/>
        </p:nvSpPr>
        <p:spPr bwMode="auto">
          <a:xfrm>
            <a:off x="6527800" y="1484314"/>
            <a:ext cx="3240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Pozzi superficiali non protetti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91440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latin typeface="+mn-lt"/>
                <a:ea typeface="Verdana" pitchFamily="34" charset="0"/>
                <a:cs typeface="Verdana" pitchFamily="34" charset="0"/>
              </a:rPr>
              <a:t>Approvvigionamento idrico in loco</a:t>
            </a:r>
          </a:p>
        </p:txBody>
      </p:sp>
      <p:pic>
        <p:nvPicPr>
          <p:cNvPr id="9223" name="Picture 2" descr="D:\Dati\DOTTORATO\Burkina\1° missione\FOTO\VARIE\100_09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513" y="4402139"/>
            <a:ext cx="39941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CasellaDiTesto 9"/>
          <p:cNvSpPr txBox="1">
            <a:spLocks noChangeArrowheads="1"/>
          </p:cNvSpPr>
          <p:nvPr/>
        </p:nvSpPr>
        <p:spPr bwMode="auto">
          <a:xfrm>
            <a:off x="7896225" y="5949950"/>
            <a:ext cx="2520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Fonte superficiale</a:t>
            </a:r>
            <a:br>
              <a:rPr lang="en-US">
                <a:solidFill>
                  <a:prstClr val="black"/>
                </a:solidFill>
                <a:cs typeface="Arial" charset="0"/>
              </a:rPr>
            </a:br>
            <a:r>
              <a:rPr lang="en-US" sz="1400">
                <a:solidFill>
                  <a:prstClr val="black"/>
                </a:solidFill>
                <a:cs typeface="Arial" charset="0"/>
              </a:rPr>
              <a:t>(presente solo nella stagione delle piogge)</a:t>
            </a:r>
          </a:p>
        </p:txBody>
      </p:sp>
      <p:pic>
        <p:nvPicPr>
          <p:cNvPr id="9225" name="Picture 3" descr="D:\Dati\DOTTORATO\Burkina\1° missione\FOTO\Puits moderne école #2\Puits vicino école#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1844676"/>
            <a:ext cx="31194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6"/>
          <p:cNvSpPr txBox="1">
            <a:spLocks noChangeArrowheads="1"/>
          </p:cNvSpPr>
          <p:nvPr/>
        </p:nvSpPr>
        <p:spPr bwMode="auto">
          <a:xfrm>
            <a:off x="1524000" y="90805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cs typeface="Arial" charset="0"/>
              </a:rPr>
              <a:t>Modalità di trasporto</a:t>
            </a:r>
            <a:endParaRPr lang="it-IT" sz="2400" b="1" i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43" name="CasellaDiTesto 9"/>
          <p:cNvSpPr txBox="1">
            <a:spLocks noChangeArrowheads="1"/>
          </p:cNvSpPr>
          <p:nvPr/>
        </p:nvSpPr>
        <p:spPr bwMode="auto">
          <a:xfrm>
            <a:off x="2063751" y="1504950"/>
            <a:ext cx="309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Catino – a piedi</a:t>
            </a:r>
          </a:p>
        </p:txBody>
      </p:sp>
      <p:sp>
        <p:nvSpPr>
          <p:cNvPr id="10244" name="CasellaDiTesto 10"/>
          <p:cNvSpPr txBox="1">
            <a:spLocks noChangeArrowheads="1"/>
          </p:cNvSpPr>
          <p:nvPr/>
        </p:nvSpPr>
        <p:spPr bwMode="auto">
          <a:xfrm>
            <a:off x="6599239" y="1484314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Bidone – a piedi / in bicicletta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91440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latin typeface="+mn-lt"/>
                <a:ea typeface="Verdana" pitchFamily="34" charset="0"/>
                <a:cs typeface="Verdana" pitchFamily="34" charset="0"/>
              </a:rPr>
              <a:t>Approvvigionamento idrico in loco</a:t>
            </a:r>
          </a:p>
        </p:txBody>
      </p:sp>
      <p:sp>
        <p:nvSpPr>
          <p:cNvPr id="10246" name="CasellaDiTesto 9"/>
          <p:cNvSpPr txBox="1">
            <a:spLocks noChangeArrowheads="1"/>
          </p:cNvSpPr>
          <p:nvPr/>
        </p:nvSpPr>
        <p:spPr bwMode="auto">
          <a:xfrm>
            <a:off x="7608888" y="6094413"/>
            <a:ext cx="2519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Bidoni o taniche - carretto</a:t>
            </a:r>
            <a:endParaRPr lang="en-US" sz="14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47" name="Picture 2" descr="D:\Dati\DOTTORATO\Burkina\1° missione\FOTO\VARIE\100_11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313" y="4365626"/>
            <a:ext cx="36957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D:\Dati\DOTTORATO\Burkina\1° missione\FOTO\Famiglia 7_Diarra\100_1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963" y="1881189"/>
            <a:ext cx="19494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Immagine 17" descr="100_133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889" y="1916114"/>
            <a:ext cx="17557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5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6"/>
          <p:cNvSpPr txBox="1">
            <a:spLocks noChangeArrowheads="1"/>
          </p:cNvSpPr>
          <p:nvPr/>
        </p:nvSpPr>
        <p:spPr bwMode="auto">
          <a:xfrm>
            <a:off x="1524000" y="90805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cs typeface="Arial" charset="0"/>
              </a:rPr>
              <a:t>Recipienti di trasporto</a:t>
            </a:r>
            <a:endParaRPr lang="it-IT" sz="2400" b="1" i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91440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latin typeface="+mn-lt"/>
                <a:ea typeface="Verdana" pitchFamily="34" charset="0"/>
                <a:cs typeface="Verdana" pitchFamily="34" charset="0"/>
              </a:rPr>
              <a:t>Approvvigionamento idrico in loco</a:t>
            </a:r>
          </a:p>
        </p:txBody>
      </p:sp>
      <p:pic>
        <p:nvPicPr>
          <p:cNvPr id="11269" name="Picture 4" descr="D:\Dati\DOTTORATO\Burkina\1° missione\FOTO\Famiglia 1_forage mosquée\100_06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4437064"/>
            <a:ext cx="285591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D:\Dati\DOTTORATO\Burkina\1° missione\FOTO\Famiglia 1_forage mosquée\100_07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339" y="4221163"/>
            <a:ext cx="32400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 descr="D:\Dati\DOTTORATO\Burkina\1° missione\FOTO\Famiglia 7_Diarra\100_11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113" y="1557339"/>
            <a:ext cx="1860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D:\Dati\DOTTORATO\Senegal\1° missione\FOTO\Famiglia 17\100_26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392" y="1628800"/>
            <a:ext cx="3240000" cy="243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0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6"/>
          <p:cNvSpPr txBox="1">
            <a:spLocks noChangeArrowheads="1"/>
          </p:cNvSpPr>
          <p:nvPr/>
        </p:nvSpPr>
        <p:spPr bwMode="auto">
          <a:xfrm>
            <a:off x="1524000" y="90805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cs typeface="Arial" charset="0"/>
              </a:rPr>
              <a:t>Modalità di stoccaggio</a:t>
            </a:r>
            <a:endParaRPr lang="it-IT" sz="2400" b="1" i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1" name="CasellaDiTesto 9"/>
          <p:cNvSpPr txBox="1">
            <a:spLocks noChangeArrowheads="1"/>
          </p:cNvSpPr>
          <p:nvPr/>
        </p:nvSpPr>
        <p:spPr bwMode="auto">
          <a:xfrm>
            <a:off x="2208214" y="1504950"/>
            <a:ext cx="309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Giare </a:t>
            </a:r>
          </a:p>
        </p:txBody>
      </p:sp>
      <p:sp>
        <p:nvSpPr>
          <p:cNvPr id="12292" name="CasellaDiTesto 10"/>
          <p:cNvSpPr txBox="1">
            <a:spLocks noChangeArrowheads="1"/>
          </p:cNvSpPr>
          <p:nvPr/>
        </p:nvSpPr>
        <p:spPr bwMode="auto">
          <a:xfrm>
            <a:off x="6599239" y="1484314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Bidoni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91440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latin typeface="+mn-lt"/>
                <a:ea typeface="Verdana" pitchFamily="34" charset="0"/>
                <a:cs typeface="Verdana" pitchFamily="34" charset="0"/>
              </a:rPr>
              <a:t>Approvvigionamento idrico in loco</a:t>
            </a:r>
          </a:p>
        </p:txBody>
      </p:sp>
      <p:sp>
        <p:nvSpPr>
          <p:cNvPr id="12294" name="CasellaDiTesto 9"/>
          <p:cNvSpPr txBox="1">
            <a:spLocks noChangeArrowheads="1"/>
          </p:cNvSpPr>
          <p:nvPr/>
        </p:nvSpPr>
        <p:spPr bwMode="auto">
          <a:xfrm>
            <a:off x="7032626" y="6094414"/>
            <a:ext cx="251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cs typeface="Arial" charset="0"/>
              </a:rPr>
              <a:t>Secchi</a:t>
            </a:r>
            <a:endParaRPr lang="en-US" sz="14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2295" name="Picture 2" descr="D:\Dati\DOTTORATO\Burkina\1° missione\FOTO\Famiglia 2_puits CSPS#1\100_08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4" y="1844676"/>
            <a:ext cx="3119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" descr="D:\Dati\DOTTORATO\Burkina\1° missione\FOTO\DIARRA\école\100_09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450" y="1844676"/>
            <a:ext cx="31194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4" descr="D:\Dati\DOTTORATO\Burkina\1° missione\FOTO\école\Recipienti acqua école aula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650" y="4473576"/>
            <a:ext cx="32591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8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6"/>
          <p:cNvSpPr txBox="1">
            <a:spLocks noChangeArrowheads="1"/>
          </p:cNvSpPr>
          <p:nvPr/>
        </p:nvSpPr>
        <p:spPr bwMode="auto">
          <a:xfrm>
            <a:off x="1524000" y="90805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>
                <a:solidFill>
                  <a:prstClr val="black"/>
                </a:solidFill>
                <a:cs typeface="Arial" charset="0"/>
              </a:rPr>
              <a:t>Recipienti di stoccaggio</a:t>
            </a:r>
            <a:endParaRPr lang="it-IT" sz="2400" b="1" i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91440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latin typeface="+mn-lt"/>
                <a:ea typeface="Verdana" pitchFamily="34" charset="0"/>
                <a:cs typeface="Verdana" pitchFamily="34" charset="0"/>
              </a:rPr>
              <a:t>Approvvigionamento idrico in loco</a:t>
            </a:r>
          </a:p>
        </p:txBody>
      </p:sp>
      <p:pic>
        <p:nvPicPr>
          <p:cNvPr id="13316" name="Picture 2" descr="D:\Dati\DOTTORATO\Burkina\1° missione\FOTO\Foto questionari\30-11 16° giorno Bouba\Concessione 3\CIMG07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339" y="1628776"/>
            <a:ext cx="324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D:\Dati\DOTTORATO\Burkina\1° missione\FOTO\Famiglia 7_Diarra\100_1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113" y="1628776"/>
            <a:ext cx="1860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D:\Dati\DOTTORATO\Burkina\1° missione\FOTO\Famiglia 4_Diarra\100_09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4437064"/>
            <a:ext cx="28495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100_11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339" y="4308475"/>
            <a:ext cx="3240087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6"/>
          <p:cNvSpPr txBox="1">
            <a:spLocks noChangeArrowheads="1"/>
          </p:cNvSpPr>
          <p:nvPr/>
        </p:nvSpPr>
        <p:spPr bwMode="auto">
          <a:xfrm>
            <a:off x="1524000" y="90805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prstClr val="black"/>
                </a:solidFill>
                <a:cs typeface="Arial" charset="0"/>
              </a:rPr>
              <a:t>Recipienti</a:t>
            </a:r>
            <a:r>
              <a:rPr lang="en-US" sz="2400" b="1" i="1" dirty="0">
                <a:solidFill>
                  <a:prstClr val="black"/>
                </a:solidFill>
                <a:cs typeface="Arial" charset="0"/>
              </a:rPr>
              <a:t> di </a:t>
            </a:r>
            <a:r>
              <a:rPr lang="en-US" sz="2400" b="1" i="1" dirty="0" err="1">
                <a:solidFill>
                  <a:prstClr val="black"/>
                </a:solidFill>
                <a:cs typeface="Arial" charset="0"/>
              </a:rPr>
              <a:t>trasporto</a:t>
            </a:r>
            <a:endParaRPr lang="it-IT" sz="24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913"/>
            <a:ext cx="9144000" cy="5461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latin typeface="+mn-lt"/>
                <a:ea typeface="Verdana" pitchFamily="34" charset="0"/>
                <a:cs typeface="Verdana" pitchFamily="34" charset="0"/>
              </a:rPr>
              <a:t>Approvvigionamento idrico in loco</a:t>
            </a:r>
          </a:p>
        </p:txBody>
      </p:sp>
      <p:pic>
        <p:nvPicPr>
          <p:cNvPr id="7" name="Picture 3" descr="D:\Dati\DOTTORATO\Burkina\1° missione\FOTO\Famiglia 7_Diarra\100_1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6" y="2420889"/>
            <a:ext cx="1860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:\Dati\DOTTORATO\Senegal\1° missione\FOTO\Famiglia 17\100_26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944" y="1575058"/>
            <a:ext cx="2940000" cy="2205000"/>
          </a:xfrm>
          <a:prstGeom prst="rect">
            <a:avLst/>
          </a:prstGeom>
          <a:noFill/>
        </p:spPr>
      </p:pic>
      <p:pic>
        <p:nvPicPr>
          <p:cNvPr id="9" name="Picture 2" descr="C:\Users\-\Desktop\Dati\DOTTORATO\Burkina\3° missione\FOTO\Famiglia 1\100_38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964" y="4509120"/>
            <a:ext cx="29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4295800" y="3861048"/>
            <a:ext cx="1080120" cy="136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298103" y="2636441"/>
            <a:ext cx="1205619" cy="832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8616280" y="2293235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prstClr val="black"/>
                </a:solidFill>
                <a:cs typeface="Arial" charset="0"/>
              </a:rPr>
              <a:t>INIZIO PROGETTO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dirty="0">
                <a:solidFill>
                  <a:prstClr val="black"/>
                </a:solidFill>
                <a:cs typeface="Arial" charset="0"/>
              </a:rPr>
              <a:t>E. coli </a:t>
            </a:r>
            <a:r>
              <a:rPr lang="it-IT" sz="1400" dirty="0">
                <a:solidFill>
                  <a:prstClr val="black"/>
                </a:solidFill>
                <a:cs typeface="Arial" charset="0"/>
              </a:rPr>
              <a:t>= 60 UFC/100mL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616280" y="5013176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prstClr val="black"/>
                </a:solidFill>
                <a:cs typeface="Arial" charset="0"/>
              </a:rPr>
              <a:t>FINE PROGETTO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i="1" dirty="0">
                <a:solidFill>
                  <a:prstClr val="black"/>
                </a:solidFill>
                <a:cs typeface="Arial" charset="0"/>
              </a:rPr>
              <a:t>E. coli </a:t>
            </a:r>
            <a:r>
              <a:rPr lang="it-IT" sz="1400" dirty="0">
                <a:solidFill>
                  <a:prstClr val="black"/>
                </a:solidFill>
                <a:cs typeface="Arial" charset="0"/>
              </a:rPr>
              <a:t>= 30 UFC/100mL</a:t>
            </a:r>
          </a:p>
        </p:txBody>
      </p:sp>
    </p:spTree>
    <p:extLst>
      <p:ext uri="{BB962C8B-B14F-4D97-AF65-F5344CB8AC3E}">
        <p14:creationId xmlns:p14="http://schemas.microsoft.com/office/powerpoint/2010/main" val="6968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35000"/>
            <a:ext cx="8153400" cy="1397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000" b="1" dirty="0" smtClean="0">
                <a:latin typeface="Constantia" panose="02030602050306030303" pitchFamily="18" charset="0"/>
              </a:rPr>
              <a:t/>
            </a:r>
            <a:br>
              <a:rPr lang="it-IT" altLang="it-IT" sz="4000" b="1" dirty="0" smtClean="0">
                <a:latin typeface="Constantia" panose="02030602050306030303" pitchFamily="18" charset="0"/>
              </a:rPr>
            </a:br>
            <a:r>
              <a:rPr lang="it-IT" altLang="it-IT" sz="4000" b="1" dirty="0">
                <a:latin typeface="Constantia" panose="02030602050306030303" pitchFamily="18" charset="0"/>
              </a:rPr>
              <a:t>… alla simulazione a </a:t>
            </a:r>
            <a:r>
              <a:rPr lang="it-IT" altLang="it-IT" sz="4000" b="1" dirty="0" smtClean="0">
                <a:latin typeface="Constantia" panose="02030602050306030303" pitchFamily="18" charset="0"/>
              </a:rPr>
              <a:t>scuola – </a:t>
            </a:r>
            <a:r>
              <a:rPr lang="it-IT" sz="4000" b="1" cap="small" dirty="0" err="1">
                <a:latin typeface="+mn-lt"/>
                <a:ea typeface="Verdana" pitchFamily="34" charset="0"/>
                <a:cs typeface="Verdana" pitchFamily="34" charset="0"/>
              </a:rPr>
              <a:t>Attivita’</a:t>
            </a:r>
            <a:r>
              <a:rPr lang="it-IT" sz="4000" b="1" cap="small" dirty="0">
                <a:latin typeface="+mn-lt"/>
                <a:ea typeface="Verdana" pitchFamily="34" charset="0"/>
                <a:cs typeface="Verdana" pitchFamily="34" charset="0"/>
              </a:rPr>
              <a:t> di Ricerca</a:t>
            </a:r>
            <a:r>
              <a:rPr lang="it-IT" altLang="it-IT" sz="4800" b="1" dirty="0"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2144714"/>
            <a:ext cx="8586788" cy="1296987"/>
          </a:xfrm>
        </p:spPr>
        <p:txBody>
          <a:bodyPr/>
          <a:lstStyle/>
          <a:p>
            <a:pPr marL="317500" indent="-317500" algn="just" eaLnBrk="1" hangingPunct="1">
              <a:buClr>
                <a:srgbClr val="DD8047"/>
              </a:buClr>
              <a:buSzPct val="60000"/>
              <a:buFont typeface="Wingdings" panose="05000000000000000000" pitchFamily="2" charset="2"/>
              <a:buChar char="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it-IT" altLang="it-IT" sz="2800" dirty="0"/>
              <a:t>Determinazione dell’influenza del luogo di conservazione del </a:t>
            </a:r>
            <a:r>
              <a:rPr lang="it-IT" altLang="it-IT" sz="2800" b="1" dirty="0"/>
              <a:t>bicchiere usato per bere </a:t>
            </a:r>
            <a:r>
              <a:rPr lang="it-IT" altLang="it-IT" sz="2800" dirty="0"/>
              <a:t>sul grado di contaminazione </a:t>
            </a:r>
            <a:r>
              <a:rPr lang="it-IT" altLang="it-IT" sz="2800" dirty="0" smtClean="0"/>
              <a:t>dell’acqua (</a:t>
            </a:r>
            <a:r>
              <a:rPr lang="it-IT" altLang="it-IT" sz="2800" dirty="0" err="1" smtClean="0"/>
              <a:t>a.s.</a:t>
            </a:r>
            <a:r>
              <a:rPr lang="it-IT" altLang="it-IT" sz="2800" dirty="0" smtClean="0"/>
              <a:t> 2013/14)</a:t>
            </a:r>
            <a:endParaRPr lang="it-IT" altLang="it-IT" sz="2800" dirty="0"/>
          </a:p>
        </p:txBody>
      </p:sp>
      <p:pic>
        <p:nvPicPr>
          <p:cNvPr id="16390" name="Segnaposto contenuto 3" descr="IMG_27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2" y="3859215"/>
            <a:ext cx="5044894" cy="21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59215"/>
            <a:ext cx="3835400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363</Words>
  <Application>Microsoft Office PowerPoint</Application>
  <PresentationFormat>Widescreen</PresentationFormat>
  <Paragraphs>75</Paragraphs>
  <Slides>17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Verdana</vt:lpstr>
      <vt:lpstr>Wingdings</vt:lpstr>
      <vt:lpstr>Wingdings 2</vt:lpstr>
      <vt:lpstr>Equinozio</vt:lpstr>
      <vt:lpstr>Cooperazione internazionale Attività di ricerca  I.I.S.S. Camillo Golgi Brescia</vt:lpstr>
      <vt:lpstr>Presentazione standard di PowerPoint</vt:lpstr>
      <vt:lpstr>Approvvigionamento idrico in loco</vt:lpstr>
      <vt:lpstr>Approvvigionamento idrico in loco</vt:lpstr>
      <vt:lpstr>Approvvigionamento idrico in loco</vt:lpstr>
      <vt:lpstr>Approvvigionamento idrico in loco</vt:lpstr>
      <vt:lpstr>Approvvigionamento idrico in loco</vt:lpstr>
      <vt:lpstr>Approvvigionamento idrico in loco</vt:lpstr>
      <vt:lpstr> … alla simulazione a scuola – Attivita’ di Ricerca </vt:lpstr>
      <vt:lpstr>Attivita’ di Ricerca </vt:lpstr>
      <vt:lpstr>Attivita’ di Ricerca </vt:lpstr>
      <vt:lpstr>Attivita’ di Ricerca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Attivita’ di Ricerca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Attività di ricerca  I.I.S.S. Camillo Golgi Brescia</dc:title>
  <dc:creator>milena</dc:creator>
  <cp:lastModifiedBy>milena</cp:lastModifiedBy>
  <cp:revision>7</cp:revision>
  <cp:lastPrinted>2015-12-02T20:40:15Z</cp:lastPrinted>
  <dcterms:created xsi:type="dcterms:W3CDTF">2015-12-02T20:07:23Z</dcterms:created>
  <dcterms:modified xsi:type="dcterms:W3CDTF">2015-12-18T14:20:29Z</dcterms:modified>
</cp:coreProperties>
</file>